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11/14/2021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6F15528-21DE-4FAA-801E-634DDDAF4B2B}"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11/14/2021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11/14/2021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1D8BD707-D9CF-40AE-B4C6-C98DA3205C09}" type="datetimeFigureOut">
              <a:rPr lang="en-US" smtClean="0"/>
              <a:pPr/>
              <a:t>11/14/2021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11/14/2021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6F15528-21DE-4FAA-801E-634DDDAF4B2B}"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1D8BD707-D9CF-40AE-B4C6-C98DA3205C09}" type="datetimeFigureOut">
              <a:rPr lang="en-US" smtClean="0"/>
              <a:pPr/>
              <a:t>11/14/2021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6F15528-21DE-4FAA-801E-634DDDAF4B2B}"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11/14/2021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1D8BD707-D9CF-40AE-B4C6-C98DA3205C09}" type="datetimeFigureOut">
              <a:rPr lang="en-US" smtClean="0"/>
              <a:pPr/>
              <a:t>11/14/2021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1D8BD707-D9CF-40AE-B4C6-C98DA3205C09}" type="datetimeFigureOut">
              <a:rPr lang="en-US" smtClean="0"/>
              <a:pPr/>
              <a:t>11/14/2021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6F15528-21DE-4FAA-801E-634DDDAF4B2B}"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36576" lvl="0">
              <a:spcBef>
                <a:spcPct val="20000"/>
              </a:spcBef>
            </a:pPr>
            <a:r>
              <a:rPr lang="en-US" sz="3700" b="1" dirty="0">
                <a:solidFill>
                  <a:srgbClr val="FF0000"/>
                </a:solidFill>
                <a:latin typeface="Times New Roman" pitchFamily="18" charset="0"/>
                <a:ea typeface="+mn-ea"/>
                <a:cs typeface="Times New Roman" pitchFamily="18" charset="0"/>
              </a:rPr>
              <a:t>ALTERNATION </a:t>
            </a:r>
            <a:r>
              <a:rPr lang="en-US" sz="3700" b="1">
                <a:solidFill>
                  <a:srgbClr val="FF0000"/>
                </a:solidFill>
                <a:latin typeface="Times New Roman" pitchFamily="18" charset="0"/>
                <a:ea typeface="+mn-ea"/>
                <a:cs typeface="Times New Roman" pitchFamily="18" charset="0"/>
              </a:rPr>
              <a:t>OF </a:t>
            </a:r>
            <a:r>
              <a:rPr lang="en-US" sz="3700" b="1" smtClean="0">
                <a:solidFill>
                  <a:srgbClr val="FF0000"/>
                </a:solidFill>
                <a:latin typeface="Times New Roman" pitchFamily="18" charset="0"/>
                <a:ea typeface="+mn-ea"/>
                <a:cs typeface="Times New Roman" pitchFamily="18" charset="0"/>
              </a:rPr>
              <a:t>REMEDIES</a:t>
            </a:r>
            <a:endParaRPr lang="en-US" sz="3700" b="1" dirty="0">
              <a:solidFill>
                <a:srgbClr val="FF0000"/>
              </a:solidFill>
              <a:latin typeface="Times New Roman" pitchFamily="18" charset="0"/>
              <a:ea typeface="+mn-ea"/>
              <a:cs typeface="Times New Roman" pitchFamily="18" charset="0"/>
            </a:endParaRPr>
          </a:p>
        </p:txBody>
      </p:sp>
      <p:sp>
        <p:nvSpPr>
          <p:cNvPr id="3" name="Content Placeholder 2"/>
          <p:cNvSpPr>
            <a:spLocks noGrp="1"/>
          </p:cNvSpPr>
          <p:nvPr>
            <p:ph sz="quarter" idx="1"/>
          </p:nvPr>
        </p:nvSpPr>
        <p:spPr/>
        <p:txBody>
          <a:bodyPr>
            <a:normAutofit lnSpcReduction="10000"/>
          </a:bodyPr>
          <a:lstStyle/>
          <a:p>
            <a:pPr marL="36576" indent="0">
              <a:buNone/>
            </a:pPr>
            <a:endParaRPr lang="en-US" sz="3600" b="1" dirty="0">
              <a:solidFill>
                <a:srgbClr val="FF0000"/>
              </a:solidFill>
              <a:latin typeface="Times New Roman" pitchFamily="18" charset="0"/>
              <a:cs typeface="Times New Roman" pitchFamily="18" charset="0"/>
            </a:endParaRPr>
          </a:p>
          <a:p>
            <a:pPr marL="36576" indent="0">
              <a:buNone/>
            </a:pPr>
            <a:endParaRPr lang="en-US" sz="3600" b="1" dirty="0" smtClean="0">
              <a:solidFill>
                <a:srgbClr val="FF0000"/>
              </a:solidFill>
              <a:latin typeface="Times New Roman" pitchFamily="18" charset="0"/>
              <a:cs typeface="Times New Roman" pitchFamily="18" charset="0"/>
            </a:endParaRPr>
          </a:p>
          <a:p>
            <a:pPr marL="36576" indent="0">
              <a:buNone/>
            </a:pPr>
            <a:endParaRPr lang="en-US" sz="3600" b="1" dirty="0">
              <a:solidFill>
                <a:srgbClr val="FF0000"/>
              </a:solidFill>
              <a:latin typeface="Times New Roman" pitchFamily="18" charset="0"/>
              <a:cs typeface="Times New Roman" pitchFamily="18" charset="0"/>
            </a:endParaRPr>
          </a:p>
          <a:p>
            <a:pPr marL="36576" indent="0" algn="r">
              <a:buNone/>
            </a:pPr>
            <a:r>
              <a:rPr lang="en-US" sz="3600" b="1" dirty="0" smtClean="0">
                <a:solidFill>
                  <a:srgbClr val="FF0000"/>
                </a:solidFill>
                <a:latin typeface="Times New Roman" pitchFamily="18" charset="0"/>
                <a:cs typeface="Times New Roman" pitchFamily="18" charset="0"/>
              </a:rPr>
              <a:t>Dr. Satheesh M Nair M.D(HOM)</a:t>
            </a:r>
          </a:p>
          <a:p>
            <a:pPr marL="36576" indent="0" algn="r">
              <a:buNone/>
            </a:pPr>
            <a:r>
              <a:rPr lang="en-US" sz="3600" b="1" dirty="0" smtClean="0">
                <a:solidFill>
                  <a:srgbClr val="FF0000"/>
                </a:solidFill>
                <a:latin typeface="Times New Roman" pitchFamily="18" charset="0"/>
                <a:cs typeface="Times New Roman" pitchFamily="18" charset="0"/>
              </a:rPr>
              <a:t>Assistant Professor</a:t>
            </a:r>
          </a:p>
          <a:p>
            <a:pPr marL="36576" indent="0" algn="r">
              <a:buNone/>
            </a:pPr>
            <a:r>
              <a:rPr lang="en-US" sz="3600" b="1" dirty="0" smtClean="0">
                <a:solidFill>
                  <a:srgbClr val="FF0000"/>
                </a:solidFill>
                <a:latin typeface="Times New Roman" pitchFamily="18" charset="0"/>
                <a:cs typeface="Times New Roman" pitchFamily="18" charset="0"/>
              </a:rPr>
              <a:t>Dept. Of Organon Of Medicine</a:t>
            </a:r>
          </a:p>
          <a:p>
            <a:pPr marL="36576" indent="0" algn="r">
              <a:buNone/>
            </a:pPr>
            <a:r>
              <a:rPr lang="en-US" sz="3600" b="1" dirty="0" smtClean="0">
                <a:solidFill>
                  <a:srgbClr val="FF0000"/>
                </a:solidFill>
                <a:latin typeface="Times New Roman" pitchFamily="18" charset="0"/>
                <a:cs typeface="Times New Roman" pitchFamily="18" charset="0"/>
              </a:rPr>
              <a:t>Skhmc, Kulasekharam</a:t>
            </a:r>
            <a:endParaRPr lang="en-US" sz="36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46756098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Hahnemann says fever has 2 stages.</a:t>
            </a:r>
          </a:p>
          <a:p>
            <a:pPr algn="just"/>
            <a:r>
              <a:rPr lang="en-US" dirty="0" smtClean="0">
                <a:latin typeface="Times New Roman" pitchFamily="18" charset="0"/>
                <a:cs typeface="Times New Roman" pitchFamily="18" charset="0"/>
              </a:rPr>
              <a:t>Pain and consciousness. Nocturnal restlessness heat and thirst in this stage may indicate </a:t>
            </a:r>
            <a:r>
              <a:rPr lang="en-US" dirty="0" err="1" smtClean="0">
                <a:latin typeface="Times New Roman" pitchFamily="18" charset="0"/>
                <a:cs typeface="Times New Roman" pitchFamily="18" charset="0"/>
              </a:rPr>
              <a:t>Bry</a:t>
            </a:r>
            <a:r>
              <a:rPr lang="en-US" dirty="0" smtClean="0">
                <a:latin typeface="Times New Roman" pitchFamily="18" charset="0"/>
                <a:cs typeface="Times New Roman" pitchFamily="18" charset="0"/>
              </a:rPr>
              <a:t> , if the amendment produced by single dose of </a:t>
            </a:r>
            <a:r>
              <a:rPr lang="en-US" dirty="0" err="1" smtClean="0">
                <a:latin typeface="Times New Roman" pitchFamily="18" charset="0"/>
                <a:cs typeface="Times New Roman" pitchFamily="18" charset="0"/>
              </a:rPr>
              <a:t>Bry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goess</a:t>
            </a:r>
            <a:r>
              <a:rPr lang="en-US" dirty="0" smtClean="0">
                <a:latin typeface="Times New Roman" pitchFamily="18" charset="0"/>
                <a:cs typeface="Times New Roman" pitchFamily="18" charset="0"/>
              </a:rPr>
              <a:t> off in the course of 2/3/4 </a:t>
            </a:r>
            <a:r>
              <a:rPr lang="en-US" dirty="0" err="1" smtClean="0">
                <a:latin typeface="Times New Roman" pitchFamily="18" charset="0"/>
                <a:cs typeface="Times New Roman" pitchFamily="18" charset="0"/>
              </a:rPr>
              <a:t>dazys</a:t>
            </a:r>
            <a:r>
              <a:rPr lang="en-US" dirty="0" smtClean="0">
                <a:latin typeface="Times New Roman" pitchFamily="18" charset="0"/>
                <a:cs typeface="Times New Roman" pitchFamily="18" charset="0"/>
              </a:rPr>
              <a:t> and patient complains of shooting pain in one or other parts of the body , whilst the part is at rest +</a:t>
            </a:r>
            <a:r>
              <a:rPr lang="en-US" dirty="0" err="1" smtClean="0">
                <a:latin typeface="Times New Roman" pitchFamily="18" charset="0"/>
                <a:cs typeface="Times New Roman" pitchFamily="18" charset="0"/>
              </a:rPr>
              <a:t>prostration+anorexia+harassing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cough+threatned</a:t>
            </a:r>
            <a:r>
              <a:rPr lang="en-US" dirty="0" smtClean="0">
                <a:latin typeface="Times New Roman" pitchFamily="18" charset="0"/>
                <a:cs typeface="Times New Roman" pitchFamily="18" charset="0"/>
              </a:rPr>
              <a:t> paralysis , give </a:t>
            </a:r>
            <a:r>
              <a:rPr lang="en-US" dirty="0" err="1" smtClean="0">
                <a:latin typeface="Times New Roman" pitchFamily="18" charset="0"/>
                <a:cs typeface="Times New Roman" pitchFamily="18" charset="0"/>
              </a:rPr>
              <a:t>Rhustox</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542246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If the diseases passes to this 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stage of delirium and mania, then Hyoscyamus will meet the indications.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026830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 substance of these detailed instructions is that generic symptoms of diseases are always accompanied in the commencement by one or other of two groups of characteristic symptoms.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868433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Hahnemann (in the introduction to spongia) says “Homoeopathy has found in symptom 145 , the most remarkable applicability of spongia in membranous croup , however the local inflammation been subdued by small dose of aconite. After spongia there may be such a modification as to call instead or subsequently for </a:t>
            </a:r>
            <a:r>
              <a:rPr lang="en-US" dirty="0" err="1" smtClean="0">
                <a:latin typeface="Times New Roman" pitchFamily="18" charset="0"/>
                <a:cs typeface="Times New Roman" pitchFamily="18" charset="0"/>
              </a:rPr>
              <a:t>Hepar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sulphuris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4712114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The best method is to prescribe after seeing the patient. When the physician is under the disadvantage of never seeing the patient, the following method, adopted by Hahnemann with reference to hospital typhus , is helpful.(it is the method of Boenninghausen I treating croup)</a:t>
            </a:r>
          </a:p>
          <a:p>
            <a:r>
              <a:rPr lang="en-US" dirty="0" smtClean="0">
                <a:latin typeface="Times New Roman" pitchFamily="18" charset="0"/>
                <a:cs typeface="Times New Roman" pitchFamily="18" charset="0"/>
              </a:rPr>
              <a:t>Give explicit instructions.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536151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Describe to the client , the symptoms that will probably be present in each stage of diseases.</a:t>
            </a:r>
          </a:p>
          <a:p>
            <a:r>
              <a:rPr lang="en-US" dirty="0" smtClean="0">
                <a:latin typeface="Times New Roman" pitchFamily="18" charset="0"/>
                <a:cs typeface="Times New Roman" pitchFamily="18" charset="0"/>
              </a:rPr>
              <a:t>Tell him which remedy is to be given in each stages. </a:t>
            </a:r>
          </a:p>
          <a:p>
            <a:r>
              <a:rPr lang="en-US" dirty="0" smtClean="0">
                <a:latin typeface="Times New Roman" pitchFamily="18" charset="0"/>
                <a:cs typeface="Times New Roman" pitchFamily="18" charset="0"/>
              </a:rPr>
              <a:t>Instruct him to give only one remedy at a time and never to repeat the dose or to give any other remedy , until amelioration persist.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494745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Dr. Boenninghausen does not regard his method of treating croup as an alternation of remedies Dr. Hering’s views are </a:t>
            </a:r>
            <a:r>
              <a:rPr lang="en-US" smtClean="0">
                <a:latin typeface="Times New Roman" pitchFamily="18" charset="0"/>
                <a:cs typeface="Times New Roman" pitchFamily="18" charset="0"/>
              </a:rPr>
              <a:t>also similar.</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Conclusion- thus we see that Hahnemann , Boenninghausen and Hering have never done alternation of remedies in the true sense. More over they opposed it.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302215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Dr. J.R </a:t>
            </a:r>
            <a:r>
              <a:rPr lang="en-US" dirty="0" err="1" smtClean="0">
                <a:latin typeface="Times New Roman" pitchFamily="18" charset="0"/>
                <a:cs typeface="Times New Roman" pitchFamily="18" charset="0"/>
              </a:rPr>
              <a:t>Coxe</a:t>
            </a:r>
            <a:r>
              <a:rPr lang="en-US" dirty="0" smtClean="0">
                <a:latin typeface="Times New Roman" pitchFamily="18" charset="0"/>
                <a:cs typeface="Times New Roman" pitchFamily="18" charset="0"/>
              </a:rPr>
              <a:t> published a paper on alternation in the February , 1863 issue of American Homoeopathic review. Dr. Dunham is calling the attention to that approach to </a:t>
            </a:r>
            <a:r>
              <a:rPr lang="en-US" dirty="0" err="1" smtClean="0">
                <a:latin typeface="Times New Roman" pitchFamily="18" charset="0"/>
                <a:cs typeface="Times New Roman" pitchFamily="18" charset="0"/>
              </a:rPr>
              <a:t>polypharmacy</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58300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Alternation of remedies is incompatible with homoeopathic principles. Our practice has not yet come up to our theory , only because of lack ok knowledge.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15592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Alternation and succession are not identical. Alternation means the prescription , at one and the same time , of two or more remedies. Succession is equivalent to the prescriptions  for a number of new cases.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8716132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Case of pleurisy: </a:t>
            </a:r>
            <a:r>
              <a:rPr lang="en-US" dirty="0" err="1" smtClean="0">
                <a:latin typeface="Times New Roman" pitchFamily="18" charset="0"/>
                <a:cs typeface="Times New Roman" pitchFamily="18" charset="0"/>
              </a:rPr>
              <a:t>bryonia</a:t>
            </a:r>
            <a:r>
              <a:rPr lang="en-US" dirty="0" smtClean="0">
                <a:latin typeface="Times New Roman" pitchFamily="18" charset="0"/>
                <a:cs typeface="Times New Roman" pitchFamily="18" charset="0"/>
              </a:rPr>
              <a:t> is given.</a:t>
            </a:r>
          </a:p>
          <a:p>
            <a:r>
              <a:rPr lang="en-US" dirty="0" smtClean="0">
                <a:latin typeface="Times New Roman" pitchFamily="18" charset="0"/>
                <a:cs typeface="Times New Roman" pitchFamily="18" charset="0"/>
              </a:rPr>
              <a:t>When the improvement ceases, the case is reexamined and </a:t>
            </a:r>
            <a:r>
              <a:rPr lang="en-US" dirty="0" err="1" smtClean="0">
                <a:latin typeface="Times New Roman" pitchFamily="18" charset="0"/>
                <a:cs typeface="Times New Roman" pitchFamily="18" charset="0"/>
              </a:rPr>
              <a:t>sulphur</a:t>
            </a:r>
            <a:r>
              <a:rPr lang="en-US" dirty="0" smtClean="0">
                <a:latin typeface="Times New Roman" pitchFamily="18" charset="0"/>
                <a:cs typeface="Times New Roman" pitchFamily="18" charset="0"/>
              </a:rPr>
              <a:t> is given, based on the indications. </a:t>
            </a:r>
            <a:r>
              <a:rPr lang="en-US" dirty="0" err="1" smtClean="0">
                <a:latin typeface="Times New Roman" pitchFamily="18" charset="0"/>
                <a:cs typeface="Times New Roman" pitchFamily="18" charset="0"/>
              </a:rPr>
              <a:t>Sucession</a:t>
            </a:r>
            <a:r>
              <a:rPr lang="en-US" dirty="0" smtClean="0">
                <a:latin typeface="Times New Roman" pitchFamily="18" charset="0"/>
                <a:cs typeface="Times New Roman" pitchFamily="18" charset="0"/>
              </a:rPr>
              <a:t> of this type is truly homoeopathic.</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7194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Another case of acute </a:t>
            </a:r>
            <a:r>
              <a:rPr lang="en-US" dirty="0" err="1" smtClean="0">
                <a:latin typeface="Times New Roman" pitchFamily="18" charset="0"/>
                <a:cs typeface="Times New Roman" pitchFamily="18" charset="0"/>
              </a:rPr>
              <a:t>tonsilitis</a:t>
            </a:r>
            <a:r>
              <a:rPr lang="en-US" dirty="0" smtClean="0">
                <a:latin typeface="Times New Roman" pitchFamily="18" charset="0"/>
                <a:cs typeface="Times New Roman" pitchFamily="18" charset="0"/>
              </a:rPr>
              <a:t>: bell, </a:t>
            </a:r>
            <a:r>
              <a:rPr lang="en-US" dirty="0" err="1" smtClean="0">
                <a:latin typeface="Times New Roman" pitchFamily="18" charset="0"/>
                <a:cs typeface="Times New Roman" pitchFamily="18" charset="0"/>
              </a:rPr>
              <a:t>merc</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acon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coff</a:t>
            </a:r>
            <a:r>
              <a:rPr lang="en-US" dirty="0" smtClean="0">
                <a:latin typeface="Times New Roman" pitchFamily="18" charset="0"/>
                <a:cs typeface="Times New Roman" pitchFamily="18" charset="0"/>
              </a:rPr>
              <a:t> are given. Each one is to be followed in series . Alternation of this type is objectionable because  the </a:t>
            </a:r>
            <a:r>
              <a:rPr lang="en-US" dirty="0" err="1" smtClean="0">
                <a:latin typeface="Times New Roman" pitchFamily="18" charset="0"/>
                <a:cs typeface="Times New Roman" pitchFamily="18" charset="0"/>
              </a:rPr>
              <a:t>phusician</a:t>
            </a:r>
            <a:r>
              <a:rPr lang="en-US" dirty="0" smtClean="0">
                <a:latin typeface="Times New Roman" pitchFamily="18" charset="0"/>
                <a:cs typeface="Times New Roman" pitchFamily="18" charset="0"/>
              </a:rPr>
              <a:t> can not predict the end effect of bell on this particular caser to be a suitable indication for </a:t>
            </a:r>
            <a:r>
              <a:rPr lang="en-US" dirty="0" err="1" smtClean="0">
                <a:latin typeface="Times New Roman" pitchFamily="18" charset="0"/>
                <a:cs typeface="Times New Roman" pitchFamily="18" charset="0"/>
              </a:rPr>
              <a:t>mercurius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90284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latin typeface="Times New Roman" pitchFamily="18" charset="0"/>
                <a:cs typeface="Times New Roman" pitchFamily="18" charset="0"/>
              </a:rPr>
              <a:t>§ 272 (4</a:t>
            </a:r>
            <a:r>
              <a:rPr lang="en-US" baseline="30000" dirty="0" smtClean="0">
                <a:latin typeface="Times New Roman" pitchFamily="18" charset="0"/>
                <a:cs typeface="Times New Roman" pitchFamily="18" charset="0"/>
              </a:rPr>
              <a:t>th</a:t>
            </a:r>
            <a:r>
              <a:rPr lang="en-US" dirty="0" smtClean="0">
                <a:latin typeface="Times New Roman" pitchFamily="18" charset="0"/>
                <a:cs typeface="Times New Roman" pitchFamily="18" charset="0"/>
              </a:rPr>
              <a:t> edition)- it is not requisite to employ more than one medicine at a time.</a:t>
            </a:r>
          </a:p>
          <a:p>
            <a:r>
              <a:rPr lang="en-US" dirty="0" smtClean="0">
                <a:latin typeface="Times New Roman" pitchFamily="18" charset="0"/>
                <a:cs typeface="Times New Roman" pitchFamily="18" charset="0"/>
              </a:rPr>
              <a:t>§ 167-169- if a remedy is exactly similar, single dose of it will suffice. Succession of remedies may be required when we are dealing with partially similar remedies.</a:t>
            </a:r>
          </a:p>
          <a:p>
            <a:r>
              <a:rPr lang="en-US" dirty="0" smtClean="0">
                <a:latin typeface="Times New Roman" pitchFamily="18" charset="0"/>
                <a:cs typeface="Times New Roman" pitchFamily="18" charset="0"/>
              </a:rPr>
              <a:t>The name and practice of Hahnemann, Boenninghausen and Hering have been adduced in support of alternation.</a:t>
            </a:r>
          </a:p>
          <a:p>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75537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latin typeface="Times New Roman" pitchFamily="18" charset="0"/>
                <a:cs typeface="Times New Roman" pitchFamily="18" charset="0"/>
              </a:rPr>
              <a:t>Dr.Coxe’s</a:t>
            </a:r>
            <a:r>
              <a:rPr lang="en-US" dirty="0" smtClean="0">
                <a:latin typeface="Times New Roman" pitchFamily="18" charset="0"/>
                <a:cs typeface="Times New Roman" pitchFamily="18" charset="0"/>
              </a:rPr>
              <a:t> reference on Hahnemann</a:t>
            </a:r>
            <a:endParaRPr lang="en-US"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r>
              <a:rPr lang="en-US" dirty="0" smtClean="0">
                <a:latin typeface="Times New Roman" pitchFamily="18" charset="0"/>
                <a:cs typeface="Times New Roman" pitchFamily="18" charset="0"/>
              </a:rPr>
              <a:t>He says that Hahnemann cured a case by the alternative use of </a:t>
            </a:r>
            <a:r>
              <a:rPr lang="en-US" dirty="0" err="1" smtClean="0">
                <a:latin typeface="Times New Roman" pitchFamily="18" charset="0"/>
                <a:cs typeface="Times New Roman" pitchFamily="18" charset="0"/>
              </a:rPr>
              <a:t>Bryonia</a:t>
            </a:r>
            <a:r>
              <a:rPr lang="en-US" dirty="0" smtClean="0">
                <a:latin typeface="Times New Roman" pitchFamily="18" charset="0"/>
                <a:cs typeface="Times New Roman" pitchFamily="18" charset="0"/>
              </a:rPr>
              <a:t> Q and </a:t>
            </a:r>
            <a:r>
              <a:rPr lang="en-US" dirty="0" err="1" smtClean="0">
                <a:latin typeface="Times New Roman" pitchFamily="18" charset="0"/>
                <a:cs typeface="Times New Roman" pitchFamily="18" charset="0"/>
              </a:rPr>
              <a:t>pulsatilla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Dunham states that it is a misinterpretation by Dr. </a:t>
            </a:r>
            <a:r>
              <a:rPr lang="en-US" dirty="0" err="1" smtClean="0">
                <a:latin typeface="Times New Roman" pitchFamily="18" charset="0"/>
                <a:cs typeface="Times New Roman" pitchFamily="18" charset="0"/>
              </a:rPr>
              <a:t>Coxe</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Hahnemann (MM Pura- 3</a:t>
            </a:r>
            <a:r>
              <a:rPr lang="en-US" baseline="30000" dirty="0" smtClean="0">
                <a:latin typeface="Times New Roman" pitchFamily="18" charset="0"/>
                <a:cs typeface="Times New Roman" pitchFamily="18" charset="0"/>
              </a:rPr>
              <a:t>rd</a:t>
            </a:r>
            <a:r>
              <a:rPr lang="en-US" dirty="0" smtClean="0">
                <a:latin typeface="Times New Roman" pitchFamily="18" charset="0"/>
                <a:cs typeface="Times New Roman" pitchFamily="18" charset="0"/>
              </a:rPr>
              <a:t> edition 1838, published two independent cases of </a:t>
            </a:r>
            <a:r>
              <a:rPr lang="en-US" dirty="0" err="1" smtClean="0">
                <a:latin typeface="Times New Roman" pitchFamily="18" charset="0"/>
                <a:cs typeface="Times New Roman" pitchFamily="18" charset="0"/>
              </a:rPr>
              <a:t>Bry</a:t>
            </a:r>
            <a:r>
              <a:rPr lang="en-US" dirty="0" smtClean="0">
                <a:latin typeface="Times New Roman" pitchFamily="18" charset="0"/>
                <a:cs typeface="Times New Roman" pitchFamily="18" charset="0"/>
              </a:rPr>
              <a:t> Q and </a:t>
            </a:r>
            <a:r>
              <a:rPr lang="en-US" dirty="0" err="1" smtClean="0">
                <a:latin typeface="Times New Roman" pitchFamily="18" charset="0"/>
                <a:cs typeface="Times New Roman" pitchFamily="18" charset="0"/>
              </a:rPr>
              <a:t>puls</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Dr. </a:t>
            </a:r>
            <a:r>
              <a:rPr lang="en-US" dirty="0" err="1" smtClean="0">
                <a:latin typeface="Times New Roman" pitchFamily="18" charset="0"/>
                <a:cs typeface="Times New Roman" pitchFamily="18" charset="0"/>
              </a:rPr>
              <a:t>Coxe</a:t>
            </a:r>
            <a:r>
              <a:rPr lang="en-US" dirty="0" smtClean="0">
                <a:latin typeface="Times New Roman" pitchFamily="18" charset="0"/>
                <a:cs typeface="Times New Roman" pitchFamily="18" charset="0"/>
              </a:rPr>
              <a:t> might have blended it.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36887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r>
              <a:rPr lang="en-US" dirty="0" smtClean="0">
                <a:latin typeface="Times New Roman" pitchFamily="18" charset="0"/>
                <a:cs typeface="Times New Roman" pitchFamily="18" charset="0"/>
              </a:rPr>
              <a:t>Another statement is that Hahnemann used </a:t>
            </a:r>
            <a:r>
              <a:rPr lang="en-US" dirty="0" err="1" smtClean="0">
                <a:latin typeface="Times New Roman" pitchFamily="18" charset="0"/>
                <a:cs typeface="Times New Roman" pitchFamily="18" charset="0"/>
              </a:rPr>
              <a:t>Bry</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Rhustox</a:t>
            </a:r>
            <a:r>
              <a:rPr lang="en-US" dirty="0" smtClean="0">
                <a:latin typeface="Times New Roman" pitchFamily="18" charset="0"/>
                <a:cs typeface="Times New Roman" pitchFamily="18" charset="0"/>
              </a:rPr>
              <a:t> alternately with success. A reference to the article “ Treatment of the typhus or hospital fever at present prevailing” (published by Hahnemann in 1814 and translated by Dr. Dudgeon among Hahnemann’s lesser writings) will show how erroneous the statement is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0190138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TotalTime>
  <Words>727</Words>
  <Application>Microsoft Office PowerPoint</Application>
  <PresentationFormat>On-screen Show (4:3)</PresentationFormat>
  <Paragraphs>35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ALTERNATION OF REMEDIES</vt:lpstr>
      <vt:lpstr>PowerPoint Presentation</vt:lpstr>
      <vt:lpstr>PowerPoint Presentation</vt:lpstr>
      <vt:lpstr>PowerPoint Presentation</vt:lpstr>
      <vt:lpstr>PowerPoint Presentation</vt:lpstr>
      <vt:lpstr>PowerPoint Presentation</vt:lpstr>
      <vt:lpstr>PowerPoint Presentation</vt:lpstr>
      <vt:lpstr>Dr.Coxe’s reference on Hahnemann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dc:title>
  <dc:creator>User</dc:creator>
  <cp:lastModifiedBy>satheesh </cp:lastModifiedBy>
  <cp:revision>4</cp:revision>
  <dcterms:created xsi:type="dcterms:W3CDTF">2006-08-16T00:00:00Z</dcterms:created>
  <dcterms:modified xsi:type="dcterms:W3CDTF">2021-11-14T21:10:46Z</dcterms:modified>
</cp:coreProperties>
</file>